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265" r:id="rId4"/>
    <p:sldId id="278" r:id="rId5"/>
    <p:sldId id="276" r:id="rId6"/>
    <p:sldId id="277" r:id="rId7"/>
    <p:sldId id="266" r:id="rId8"/>
    <p:sldId id="280" r:id="rId9"/>
    <p:sldId id="281" r:id="rId10"/>
    <p:sldId id="267" r:id="rId11"/>
    <p:sldId id="268" r:id="rId12"/>
    <p:sldId id="279" r:id="rId13"/>
    <p:sldId id="269" r:id="rId14"/>
    <p:sldId id="275" r:id="rId15"/>
    <p:sldId id="270" r:id="rId16"/>
    <p:sldId id="271" r:id="rId17"/>
    <p:sldId id="272" r:id="rId18"/>
    <p:sldId id="273" r:id="rId19"/>
    <p:sldId id="274" r:id="rId20"/>
    <p:sldId id="258" r:id="rId21"/>
    <p:sldId id="257" r:id="rId22"/>
    <p:sldId id="259" r:id="rId23"/>
    <p:sldId id="260" r:id="rId24"/>
    <p:sldId id="284" r:id="rId25"/>
    <p:sldId id="282" r:id="rId26"/>
    <p:sldId id="28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5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A58B9-90CF-44CB-94C2-B97D68CCB5EF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D052E-C544-4B59-8FB6-C4C57011F9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0163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M2M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Machine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machine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052E-C544-4B59-8FB6-C4C57011F93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3457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Internet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Things 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CARNOT:  Smart Networked Objects &amp; Internet of Things. White paper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052E-C544-4B59-8FB6-C4C57011F93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9504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8DB8-F4C7-4522-B45F-65C2C6B2A215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38DB8-F4C7-4522-B45F-65C2C6B2A215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C3DA6-DCB4-490C-88BF-EB5C69C27A9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oman.danel@vsb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6B5A"/>
                </a:solidFill>
              </a:rPr>
              <a:t>Systémová integrace</a:t>
            </a:r>
            <a:br>
              <a:rPr lang="cs-CZ" dirty="0" smtClean="0">
                <a:solidFill>
                  <a:srgbClr val="006B5A"/>
                </a:solidFill>
              </a:rPr>
            </a:br>
            <a:r>
              <a:rPr lang="cs-CZ" dirty="0" smtClean="0">
                <a:solidFill>
                  <a:srgbClr val="006B5A"/>
                </a:solidFill>
              </a:rPr>
              <a:t>RFID &amp; Internet </a:t>
            </a:r>
            <a:r>
              <a:rPr lang="cs-CZ" dirty="0" err="1" smtClean="0">
                <a:solidFill>
                  <a:srgbClr val="006B5A"/>
                </a:solidFill>
              </a:rPr>
              <a:t>of</a:t>
            </a:r>
            <a:r>
              <a:rPr lang="cs-CZ" dirty="0" smtClean="0">
                <a:solidFill>
                  <a:srgbClr val="006B5A"/>
                </a:solidFill>
              </a:rPr>
              <a:t> </a:t>
            </a:r>
            <a:r>
              <a:rPr lang="cs-CZ" dirty="0" err="1" smtClean="0">
                <a:solidFill>
                  <a:srgbClr val="006B5A"/>
                </a:solidFill>
              </a:rPr>
              <a:t>Things</a:t>
            </a:r>
            <a:endParaRPr lang="cs-CZ" dirty="0">
              <a:solidFill>
                <a:srgbClr val="006B5A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Ing. Roman </a:t>
            </a:r>
            <a:r>
              <a:rPr lang="cs-CZ" dirty="0" err="1" smtClean="0">
                <a:solidFill>
                  <a:schemeClr val="tx1"/>
                </a:solidFill>
              </a:rPr>
              <a:t>Danel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Ph.D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1900" dirty="0" err="1" smtClean="0">
                <a:hlinkClick r:id="rId2"/>
              </a:rPr>
              <a:t>roman.danel</a:t>
            </a:r>
            <a:r>
              <a:rPr lang="cs-CZ" sz="1900" dirty="0" smtClean="0">
                <a:hlinkClick r:id="rId2"/>
              </a:rPr>
              <a:t>@</a:t>
            </a:r>
            <a:r>
              <a:rPr lang="cs-CZ" sz="1900" dirty="0" err="1" smtClean="0">
                <a:hlinkClick r:id="rId2"/>
              </a:rPr>
              <a:t>vsb.cz</a:t>
            </a:r>
            <a:endParaRPr lang="cs-CZ" sz="1900" dirty="0" smtClean="0"/>
          </a:p>
          <a:p>
            <a:r>
              <a:rPr lang="cs-CZ" sz="1800" dirty="0" smtClean="0">
                <a:solidFill>
                  <a:srgbClr val="006B5A"/>
                </a:solidFill>
              </a:rPr>
              <a:t>Institut ekonomiky a systémů řízení</a:t>
            </a:r>
          </a:p>
          <a:p>
            <a:r>
              <a:rPr lang="cs-CZ" sz="1800" dirty="0" err="1" smtClean="0">
                <a:solidFill>
                  <a:srgbClr val="006B5A"/>
                </a:solidFill>
              </a:rPr>
              <a:t>Hornicko</a:t>
            </a:r>
            <a:r>
              <a:rPr lang="cs-CZ" sz="1800" dirty="0" smtClean="0">
                <a:solidFill>
                  <a:srgbClr val="006B5A"/>
                </a:solidFill>
              </a:rPr>
              <a:t>–geologická fakulta</a:t>
            </a:r>
          </a:p>
        </p:txBody>
      </p:sp>
      <p:pic>
        <p:nvPicPr>
          <p:cNvPr id="4" name="Obrázek 3" descr="LogoHG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7582" y="2564904"/>
            <a:ext cx="1242402" cy="14287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RFID </a:t>
            </a:r>
            <a:r>
              <a:rPr lang="cs-CZ" dirty="0" err="1" smtClean="0"/>
              <a:t>Tag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Reader</a:t>
            </a:r>
            <a:endParaRPr lang="cs-CZ" dirty="0" smtClean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8676" name="Picture 2" descr="http://www.gaben.cz/upfiles/RFID_TAGY_UH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143125"/>
            <a:ext cx="37147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http://www.gaben.cz/upfiles/rfid_stolni_1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357563"/>
            <a:ext cx="3048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02706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RFID </a:t>
            </a:r>
            <a:r>
              <a:rPr lang="cs-CZ" dirty="0" err="1" smtClean="0"/>
              <a:t>tag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Pasivní</a:t>
            </a:r>
            <a:r>
              <a:rPr lang="cs-CZ" dirty="0" smtClean="0"/>
              <a:t> – čtečka vysílá signál, </a:t>
            </a:r>
            <a:r>
              <a:rPr lang="cs-CZ" dirty="0" err="1" smtClean="0"/>
              <a:t>tag</a:t>
            </a:r>
            <a:r>
              <a:rPr lang="cs-CZ" dirty="0" smtClean="0"/>
              <a:t> odpovídá, dosah max. 10 m</a:t>
            </a:r>
          </a:p>
          <a:p>
            <a:r>
              <a:rPr lang="cs-CZ" b="1" dirty="0" smtClean="0"/>
              <a:t>Aktivní </a:t>
            </a:r>
            <a:r>
              <a:rPr lang="cs-CZ" dirty="0" smtClean="0"/>
              <a:t>– </a:t>
            </a:r>
            <a:r>
              <a:rPr lang="cs-CZ" dirty="0" err="1" smtClean="0"/>
              <a:t>tag</a:t>
            </a:r>
            <a:r>
              <a:rPr lang="cs-CZ" dirty="0" smtClean="0"/>
              <a:t> má vlastní napájení a vysílá signál, dosah stovky metrů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27232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Tagy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27285320"/>
              </p:ext>
            </p:extLst>
          </p:nvPr>
        </p:nvGraphicFramePr>
        <p:xfrm>
          <a:off x="1547665" y="1772817"/>
          <a:ext cx="5654188" cy="3639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6753"/>
                <a:gridCol w="2827435"/>
              </a:tblGrid>
              <a:tr h="291658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PASIVNÍ TAG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AKTIVNÍ TAG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1658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Nemá vlastní zdroj energie.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Má interní zdroj energie.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1658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Nižší pořizovací cena.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Vyšší pořizovací cena.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1658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Menší hmotnos.t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Větší hmotnost.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815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Menší dosah (do 3,5 m a méně).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Dosah i nad 100 m.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815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Vyžaduje účinnější čtečky.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Efektivní i s méně výkonnou čtečkou.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1658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Nižší přenosová rychlost dat.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Vyšší přenosová rychlost dat.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4465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Mnohonásobné přečtení pár stovek tagů do vzdálenosti tří metrů od čtečky.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Mnohonásobné přečtení přibližně 1000 </a:t>
                      </a:r>
                      <a:r>
                        <a:rPr lang="cs-CZ" sz="1200" dirty="0" err="1">
                          <a:effectLst/>
                        </a:rPr>
                        <a:t>tagů</a:t>
                      </a:r>
                      <a:r>
                        <a:rPr lang="cs-CZ" sz="1200" dirty="0">
                          <a:effectLst/>
                        </a:rPr>
                        <a:t>.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3934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791" y="2162174"/>
            <a:ext cx="4380459" cy="342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414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976313"/>
            <a:ext cx="81629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580526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seminář </a:t>
            </a:r>
            <a:r>
              <a:rPr lang="it-IT" sz="1400" dirty="0"/>
              <a:t>3. 11. 2010 RFID Future Morava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306416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Čtečka RFID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Stacionární </a:t>
            </a:r>
          </a:p>
          <a:p>
            <a:r>
              <a:rPr lang="pl-PL" dirty="0" smtClean="0"/>
              <a:t>Přenosná</a:t>
            </a:r>
          </a:p>
          <a:p>
            <a:pPr lvl="1"/>
            <a:r>
              <a:rPr lang="pl-PL" dirty="0" smtClean="0"/>
              <a:t>USB, BlueTooth, WiFi</a:t>
            </a:r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dirty="0" smtClean="0"/>
              <a:t>Čtečka může informace z tagů číst, ale také je tam zapisovat!</a:t>
            </a:r>
          </a:p>
        </p:txBody>
      </p:sp>
    </p:spTree>
    <p:extLst>
      <p:ext uri="{BB962C8B-B14F-4D97-AF65-F5344CB8AC3E}">
        <p14:creationId xmlns="" xmlns:p14="http://schemas.microsoft.com/office/powerpoint/2010/main" val="744132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RFID čtečka a RFID tiskárna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2665264" cy="366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38004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30330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RFID middleware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Middleware – software pro filtrování a analýzu údajů načítaných z tagů</a:t>
            </a:r>
          </a:p>
          <a:p>
            <a:r>
              <a:rPr lang="pl-PL" dirty="0" smtClean="0"/>
              <a:t>Čtečka generuje kontinuální datový tok – middleware filtruje změny a významné události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90235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Aplikace RFID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44824"/>
            <a:ext cx="5203643" cy="410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83568" y="220486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PSA – Personal Shopping Assitant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51768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RFID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Cena RFID tags – cca 2.50 Kč </a:t>
            </a:r>
            <a:br>
              <a:rPr lang="pl-PL" dirty="0" smtClean="0"/>
            </a:br>
            <a:r>
              <a:rPr lang="pl-PL" dirty="0" smtClean="0"/>
              <a:t>(EAN – cca 0,1 Kč)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Výhody:</a:t>
            </a:r>
          </a:p>
          <a:p>
            <a:r>
              <a:rPr lang="pl-PL" dirty="0" smtClean="0"/>
              <a:t>Čtečka může vyčítat data z mnoha tagů současně</a:t>
            </a:r>
          </a:p>
          <a:p>
            <a:r>
              <a:rPr lang="pl-PL" dirty="0" smtClean="0"/>
              <a:t>Tagy lze recyklovat</a:t>
            </a:r>
          </a:p>
          <a:p>
            <a:r>
              <a:rPr lang="pl-PL" dirty="0" smtClean="0"/>
              <a:t>Bezpečnost informací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0848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Internet of Things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6" descr="firefox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68863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8602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GS1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7984"/>
            <a:ext cx="8388052" cy="488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0944" y="6285575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Tomáš </a:t>
            </a:r>
            <a:r>
              <a:rPr lang="cs-CZ" sz="1400" dirty="0" err="1" smtClean="0"/>
              <a:t>Martoch</a:t>
            </a:r>
            <a:r>
              <a:rPr lang="cs-CZ" sz="1400" dirty="0" smtClean="0"/>
              <a:t>: </a:t>
            </a:r>
            <a:r>
              <a:rPr lang="cs-CZ" sz="1400" dirty="0"/>
              <a:t>Standardy GS1 </a:t>
            </a:r>
            <a:r>
              <a:rPr lang="cs-CZ" sz="1400" dirty="0" err="1"/>
              <a:t>EPCglobal</a:t>
            </a:r>
            <a:r>
              <a:rPr lang="cs-CZ" sz="1400" dirty="0"/>
              <a:t> pro </a:t>
            </a:r>
            <a:r>
              <a:rPr lang="cs-CZ" sz="1400" dirty="0" smtClean="0"/>
              <a:t>oblast </a:t>
            </a:r>
            <a:r>
              <a:rPr lang="en-US" sz="1400" dirty="0" smtClean="0"/>
              <a:t>RFID </a:t>
            </a:r>
            <a:r>
              <a:rPr lang="en-US" sz="1400" dirty="0"/>
              <a:t>a Internet of Things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3772810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EPCglobal</a:t>
            </a:r>
            <a:r>
              <a:rPr lang="cs-CZ" dirty="0" smtClean="0"/>
              <a:t> standardizace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322344" cy="250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580526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Tomáš </a:t>
            </a:r>
            <a:r>
              <a:rPr lang="cs-CZ" sz="1400" dirty="0" err="1" smtClean="0"/>
              <a:t>Martoch</a:t>
            </a:r>
            <a:r>
              <a:rPr lang="cs-CZ" sz="1400" dirty="0" smtClean="0"/>
              <a:t>: </a:t>
            </a:r>
            <a:r>
              <a:rPr lang="cs-CZ" sz="1400" dirty="0"/>
              <a:t>Standardy GS1 </a:t>
            </a:r>
            <a:r>
              <a:rPr lang="cs-CZ" sz="1400" dirty="0" err="1"/>
              <a:t>EPCglobal</a:t>
            </a:r>
            <a:r>
              <a:rPr lang="cs-CZ" sz="1400" dirty="0"/>
              <a:t> pro </a:t>
            </a:r>
            <a:r>
              <a:rPr lang="cs-CZ" sz="1400" dirty="0" smtClean="0"/>
              <a:t>oblast </a:t>
            </a:r>
            <a:r>
              <a:rPr lang="en-US" sz="1400" dirty="0" smtClean="0"/>
              <a:t>RFID </a:t>
            </a:r>
            <a:r>
              <a:rPr lang="en-US" sz="1400" dirty="0"/>
              <a:t>a Internet of Things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2368839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Uplatnění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Maloobchod – identifikace sortimentu, synchronizace </a:t>
            </a:r>
            <a:r>
              <a:rPr lang="cs-CZ" dirty="0" smtClean="0"/>
              <a:t>dat, elektronická komunikace (potravinářský</a:t>
            </a:r>
            <a:r>
              <a:rPr lang="cs-CZ" dirty="0"/>
              <a:t>, textilní, elektro, hobby,…)</a:t>
            </a:r>
          </a:p>
          <a:p>
            <a:r>
              <a:rPr lang="cs-CZ" dirty="0"/>
              <a:t>Logistika – identifikace jednotek, hierarchie </a:t>
            </a:r>
            <a:r>
              <a:rPr lang="cs-CZ" dirty="0" smtClean="0"/>
              <a:t>balení, standardizace </a:t>
            </a:r>
            <a:r>
              <a:rPr lang="cs-CZ" dirty="0"/>
              <a:t>logistických procesů</a:t>
            </a:r>
          </a:p>
          <a:p>
            <a:r>
              <a:rPr lang="cs-CZ" dirty="0"/>
              <a:t>Zdravotnictví – identifikace léčiv, pacientů, služeb, zařízení</a:t>
            </a:r>
          </a:p>
          <a:p>
            <a:r>
              <a:rPr lang="cs-CZ" dirty="0"/>
              <a:t>Doprava – identifikace obchodních partnerů, dopravních </a:t>
            </a:r>
            <a:r>
              <a:rPr lang="cs-CZ" dirty="0" smtClean="0"/>
              <a:t>a přepravních </a:t>
            </a:r>
            <a:r>
              <a:rPr lang="cs-CZ" dirty="0"/>
              <a:t>prostředků</a:t>
            </a:r>
          </a:p>
          <a:p>
            <a:r>
              <a:rPr lang="cs-CZ" dirty="0"/>
              <a:t>Letecký </a:t>
            </a:r>
            <a:r>
              <a:rPr lang="cs-CZ" dirty="0" smtClean="0"/>
              <a:t>průmysl a </a:t>
            </a:r>
            <a:r>
              <a:rPr lang="cs-CZ" dirty="0"/>
              <a:t>obrana – identifikace zařízení, materiálu a obch. partnerů</a:t>
            </a:r>
          </a:p>
          <a:p>
            <a:r>
              <a:rPr lang="cs-CZ" dirty="0"/>
              <a:t>Státní správa - identifikace dokumentů, subjektů, </a:t>
            </a:r>
            <a:r>
              <a:rPr lang="cs-CZ" dirty="0" smtClean="0"/>
              <a:t>elektronická fakturace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230219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1070"/>
            <a:ext cx="8428062" cy="320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580526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Zdroj: </a:t>
            </a:r>
            <a:r>
              <a:rPr lang="cs-CZ" sz="1400" dirty="0" err="1" smtClean="0"/>
              <a:t>Gaben</a:t>
            </a:r>
            <a:r>
              <a:rPr lang="cs-CZ" sz="1400" dirty="0" smtClean="0"/>
              <a:t> s.r.o.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4042603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NFC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Near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Field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Communication</a:t>
            </a:r>
            <a:endParaRPr lang="cs-CZ" dirty="0" smtClean="0">
              <a:solidFill>
                <a:srgbClr val="C00000"/>
              </a:solidFill>
            </a:endParaRPr>
          </a:p>
          <a:p>
            <a:r>
              <a:rPr lang="cs-CZ" dirty="0" smtClean="0"/>
              <a:t> je modulární technologie radiové bezdrátové komunikace mezi elektronickými zařízeními na velmi krátkou vzdálenost (do 4 cm) s přiblížením přístrojů. </a:t>
            </a:r>
            <a:endParaRPr lang="cs-CZ" dirty="0" smtClean="0"/>
          </a:p>
          <a:p>
            <a:r>
              <a:rPr lang="cs-CZ" dirty="0" smtClean="0"/>
              <a:t>Např. bezkontaktní platební karty</a:t>
            </a:r>
          </a:p>
          <a:p>
            <a:r>
              <a:rPr lang="cs-CZ" dirty="0" smtClean="0"/>
              <a:t>Oproti RFID NFC podporuje šifrování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47057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IoT</a:t>
            </a:r>
            <a:r>
              <a:rPr lang="cs-CZ" dirty="0" smtClean="0"/>
              <a:t> – koncept propojení věcí, zařízení, lidí, technologií přes WAN síť (Internet)</a:t>
            </a:r>
          </a:p>
          <a:p>
            <a:r>
              <a:rPr lang="cs-CZ" dirty="0" smtClean="0"/>
              <a:t>Identifikace objektů v </a:t>
            </a:r>
            <a:r>
              <a:rPr lang="cs-CZ" dirty="0" err="1" smtClean="0"/>
              <a:t>IoT</a:t>
            </a:r>
            <a:r>
              <a:rPr lang="cs-CZ" dirty="0" smtClean="0"/>
              <a:t> – RFID</a:t>
            </a:r>
          </a:p>
          <a:p>
            <a:r>
              <a:rPr lang="cs-CZ" dirty="0" smtClean="0"/>
              <a:t>RFID – </a:t>
            </a:r>
            <a:r>
              <a:rPr lang="cs-CZ" dirty="0" err="1" smtClean="0"/>
              <a:t>Radio</a:t>
            </a:r>
            <a:r>
              <a:rPr lang="cs-CZ" dirty="0" smtClean="0"/>
              <a:t> </a:t>
            </a:r>
            <a:r>
              <a:rPr lang="cs-CZ" dirty="0" err="1" smtClean="0"/>
              <a:t>Frequency</a:t>
            </a:r>
            <a:r>
              <a:rPr lang="cs-CZ" dirty="0" smtClean="0"/>
              <a:t> </a:t>
            </a:r>
            <a:r>
              <a:rPr lang="cs-CZ" dirty="0" err="1" smtClean="0"/>
              <a:t>Identification</a:t>
            </a:r>
            <a:r>
              <a:rPr lang="cs-CZ" dirty="0" smtClean="0"/>
              <a:t>, náhrada EAN</a:t>
            </a:r>
          </a:p>
          <a:p>
            <a:r>
              <a:rPr lang="cs-CZ" dirty="0" smtClean="0"/>
              <a:t>RFID </a:t>
            </a:r>
            <a:r>
              <a:rPr lang="cs-CZ" dirty="0" err="1" smtClean="0"/>
              <a:t>tag</a:t>
            </a:r>
            <a:r>
              <a:rPr lang="cs-CZ" dirty="0" smtClean="0"/>
              <a:t> – pasivní, aktivní</a:t>
            </a:r>
          </a:p>
          <a:p>
            <a:r>
              <a:rPr lang="cs-CZ" dirty="0" smtClean="0"/>
              <a:t>NFC – </a:t>
            </a:r>
            <a:r>
              <a:rPr lang="cs-CZ" dirty="0" err="1" smtClean="0"/>
              <a:t>Near</a:t>
            </a:r>
            <a:r>
              <a:rPr lang="cs-CZ" dirty="0" smtClean="0"/>
              <a:t> </a:t>
            </a:r>
            <a:r>
              <a:rPr lang="cs-CZ" dirty="0" err="1" smtClean="0"/>
              <a:t>Field</a:t>
            </a:r>
            <a:r>
              <a:rPr lang="cs-CZ" dirty="0" smtClean="0"/>
              <a:t> </a:t>
            </a:r>
            <a:r>
              <a:rPr lang="cs-CZ" smtClean="0"/>
              <a:t>Communication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44496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Shrnjutí</a:t>
            </a:r>
            <a:r>
              <a:rPr lang="cs-CZ" dirty="0" smtClean="0"/>
              <a:t>: trendy 2012-2014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Analýza a uchovávání nestrukturovaných dat, zejména textových dokumentů</a:t>
            </a:r>
          </a:p>
          <a:p>
            <a:r>
              <a:rPr lang="cs-CZ" dirty="0"/>
              <a:t>Analýzy a reporting v operační paměti místo na disku (In-</a:t>
            </a:r>
            <a:r>
              <a:rPr lang="cs-CZ" dirty="0" err="1"/>
              <a:t>memory</a:t>
            </a:r>
            <a:r>
              <a:rPr lang="cs-CZ" dirty="0"/>
              <a:t> analýzy)</a:t>
            </a:r>
          </a:p>
          <a:p>
            <a:r>
              <a:rPr lang="cs-CZ" dirty="0"/>
              <a:t>Exponenciální nárůst objemu dat a módní vlna „Big Data“</a:t>
            </a:r>
          </a:p>
          <a:p>
            <a:r>
              <a:rPr lang="cs-CZ" dirty="0"/>
              <a:t>Migrace na open source, zejména v oborech postižených krizí či nedostatkem financí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computing</a:t>
            </a:r>
            <a:r>
              <a:rPr lang="cs-CZ"/>
              <a:t/>
            </a:r>
            <a:br>
              <a:rPr lang="cs-CZ"/>
            </a:br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3484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Internet of Things – Internet věcí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Jedinečná identifikace objektů a jejich reprezentace s využitím Internetu</a:t>
            </a:r>
          </a:p>
          <a:p>
            <a:r>
              <a:rPr lang="pl-PL" dirty="0" smtClean="0"/>
              <a:t>Internet je v roli databáze</a:t>
            </a:r>
          </a:p>
          <a:p>
            <a:r>
              <a:rPr lang="pl-PL" dirty="0" smtClean="0"/>
              <a:t>M2M komunikace</a:t>
            </a:r>
          </a:p>
          <a:p>
            <a:r>
              <a:rPr lang="pl-PL" smtClean="0"/>
              <a:t>Výchozí technologie </a:t>
            </a:r>
            <a:r>
              <a:rPr lang="pl-PL" dirty="0" smtClean="0"/>
              <a:t>– RFID identifikace</a:t>
            </a:r>
          </a:p>
          <a:p>
            <a:r>
              <a:rPr lang="pl-PL" dirty="0" smtClean="0"/>
              <a:t>1999 Kevin Ashton</a:t>
            </a:r>
          </a:p>
          <a:p>
            <a:r>
              <a:rPr lang="pl-PL" dirty="0" smtClean="0"/>
              <a:t>ONS – Object Name Service (obdoba DNS)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3616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D:\kod31\ISARC2013-Montreal\archiv\IoT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760720" cy="35052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="" xmlns:p14="http://schemas.microsoft.com/office/powerpoint/2010/main" val="216204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27" y="1637665"/>
            <a:ext cx="5579745" cy="3582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197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Používá HTTP jako aplikační protokol a nikoliv jako protokol transportní.</a:t>
            </a:r>
          </a:p>
          <a:p>
            <a:pPr lvl="0"/>
            <a:r>
              <a:rPr lang="cs-CZ" dirty="0"/>
              <a:t>Zpřístupňuje synchronní funkce chytrých objektů přes rozhraní REST a respektuje zdrojově orientovanou architekturu.</a:t>
            </a:r>
          </a:p>
          <a:p>
            <a:pPr lvl="0"/>
            <a:r>
              <a:rPr lang="cs-CZ" dirty="0"/>
              <a:t>Zpřístupňuje také asynchronní funkce a to s pomocí webového </a:t>
            </a:r>
            <a:r>
              <a:rPr lang="cs-CZ" dirty="0" smtClean="0"/>
              <a:t>standardu </a:t>
            </a:r>
            <a:r>
              <a:rPr lang="cs-CZ" dirty="0"/>
              <a:t>Atom.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1922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Internet of Things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	Jednoznačná identifikace objektů - </a:t>
            </a:r>
            <a:r>
              <a:rPr lang="en-US" dirty="0" smtClean="0"/>
              <a:t>RFID-tag</a:t>
            </a:r>
            <a:r>
              <a:rPr lang="cs-CZ" dirty="0" smtClean="0"/>
              <a:t>y </a:t>
            </a:r>
            <a:r>
              <a:rPr lang="en-US" b="1" dirty="0" smtClean="0">
                <a:solidFill>
                  <a:srgbClr val="C00000"/>
                </a:solidFill>
              </a:rPr>
              <a:t>Electronic Product Code</a:t>
            </a:r>
            <a:r>
              <a:rPr lang="pl-PL" b="1" dirty="0" smtClean="0">
                <a:solidFill>
                  <a:srgbClr val="C00000"/>
                </a:solidFill>
              </a:rPr>
              <a:t> </a:t>
            </a:r>
            <a:r>
              <a:rPr lang="pl-PL" dirty="0" smtClean="0"/>
              <a:t>(</a:t>
            </a:r>
            <a:r>
              <a:rPr lang="pl-PL" b="1" dirty="0" smtClean="0"/>
              <a:t>EPC</a:t>
            </a:r>
            <a:r>
              <a:rPr lang="pl-PL" dirty="0" smtClean="0"/>
              <a:t>) – 96 bit numer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EPC je nástupcem EAN (barcode)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2136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RTLS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RTLS – Real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Locating</a:t>
            </a:r>
            <a:r>
              <a:rPr lang="cs-CZ" dirty="0" smtClean="0"/>
              <a:t> Systém)</a:t>
            </a:r>
          </a:p>
          <a:p>
            <a:r>
              <a:rPr lang="cs-CZ" dirty="0" smtClean="0"/>
              <a:t>Metody RTLS:</a:t>
            </a:r>
          </a:p>
          <a:p>
            <a:pPr lvl="1"/>
            <a:r>
              <a:rPr lang="cs-CZ" sz="1600" b="1" dirty="0" err="1"/>
              <a:t>ToA</a:t>
            </a:r>
            <a:r>
              <a:rPr lang="cs-CZ" sz="1600" dirty="0"/>
              <a:t> – </a:t>
            </a:r>
            <a:r>
              <a:rPr lang="cs-CZ" sz="1600" dirty="0" err="1"/>
              <a:t>Time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Arriaval</a:t>
            </a:r>
            <a:r>
              <a:rPr lang="cs-CZ" sz="1600" dirty="0"/>
              <a:t> – je metoda založená na závislosti vzdálenosti na času potřebném k překonání vzdálenosti mezi přijímačem a vysílačem. Je zde hlavní požadavek na synchronizaci mezi přístupovým bodem a </a:t>
            </a:r>
            <a:r>
              <a:rPr lang="cs-CZ" sz="1600" dirty="0" err="1"/>
              <a:t>tagem</a:t>
            </a:r>
            <a:r>
              <a:rPr lang="cs-CZ" sz="1600" dirty="0"/>
              <a:t>. </a:t>
            </a:r>
          </a:p>
          <a:p>
            <a:pPr lvl="1"/>
            <a:r>
              <a:rPr lang="cs-CZ" sz="1600" b="1" dirty="0" err="1"/>
              <a:t>TDoA</a:t>
            </a:r>
            <a:r>
              <a:rPr lang="cs-CZ" sz="1600" b="1" dirty="0"/>
              <a:t> </a:t>
            </a:r>
            <a:r>
              <a:rPr lang="cs-CZ" sz="1600" dirty="0"/>
              <a:t>– </a:t>
            </a:r>
            <a:r>
              <a:rPr lang="cs-CZ" sz="1600" dirty="0" err="1"/>
              <a:t>Time</a:t>
            </a:r>
            <a:r>
              <a:rPr lang="cs-CZ" sz="1600" dirty="0"/>
              <a:t> Diference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Arrival</a:t>
            </a:r>
            <a:r>
              <a:rPr lang="cs-CZ" sz="1600" dirty="0"/>
              <a:t> – vylepšený </a:t>
            </a:r>
            <a:r>
              <a:rPr lang="cs-CZ" sz="1600" dirty="0" err="1"/>
              <a:t>ToA</a:t>
            </a:r>
            <a:r>
              <a:rPr lang="cs-CZ" sz="1600" dirty="0"/>
              <a:t>, nevychází se z hodnot času ale z rozdílů časů mezi sousedními přijímači.</a:t>
            </a:r>
          </a:p>
          <a:p>
            <a:pPr lvl="1"/>
            <a:r>
              <a:rPr lang="cs-CZ" sz="1600" b="1" dirty="0"/>
              <a:t>RSSI </a:t>
            </a:r>
            <a:r>
              <a:rPr lang="cs-CZ" sz="1600" dirty="0"/>
              <a:t>- </a:t>
            </a:r>
            <a:r>
              <a:rPr lang="cs-CZ" sz="1600" dirty="0" err="1"/>
              <a:t>Received</a:t>
            </a:r>
            <a:r>
              <a:rPr lang="cs-CZ" sz="1600" dirty="0"/>
              <a:t> </a:t>
            </a:r>
            <a:r>
              <a:rPr lang="cs-CZ" sz="1600" dirty="0" err="1"/>
              <a:t>Signal</a:t>
            </a:r>
            <a:r>
              <a:rPr lang="cs-CZ" sz="1600" dirty="0"/>
              <a:t> </a:t>
            </a:r>
            <a:r>
              <a:rPr lang="cs-CZ" sz="1600" dirty="0" err="1"/>
              <a:t>Strength</a:t>
            </a:r>
            <a:r>
              <a:rPr lang="cs-CZ" sz="1600" dirty="0"/>
              <a:t> </a:t>
            </a:r>
            <a:r>
              <a:rPr lang="cs-CZ" sz="1600" dirty="0" err="1"/>
              <a:t>Indication</a:t>
            </a:r>
            <a:r>
              <a:rPr lang="cs-CZ" sz="1600" dirty="0"/>
              <a:t> – u tohoto postupu se měří síla přijatého rádiového signálu. Metoda využívá závislost síly signálu na vzdálenosti od vysílače, proto je vhodná pro použití uvnitř budov.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="" xmlns:p14="http://schemas.microsoft.com/office/powerpoint/2010/main" val="346185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NFC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Near</a:t>
            </a:r>
            <a:r>
              <a:rPr lang="cs-CZ" dirty="0" smtClean="0"/>
              <a:t> </a:t>
            </a:r>
            <a:r>
              <a:rPr lang="cs-CZ" dirty="0" err="1" smtClean="0"/>
              <a:t>Field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 smtClean="0"/>
          </a:p>
          <a:p>
            <a:r>
              <a:rPr lang="cs-CZ" dirty="0"/>
              <a:t>NDEF (NFC Data Exchange </a:t>
            </a:r>
            <a:r>
              <a:rPr lang="cs-CZ" dirty="0" err="1"/>
              <a:t>Format</a:t>
            </a:r>
            <a:r>
              <a:rPr lang="cs-CZ" dirty="0" smtClean="0"/>
              <a:t>) – standard pro výměnu informací</a:t>
            </a:r>
          </a:p>
          <a:p>
            <a:pPr lvl="1"/>
            <a:r>
              <a:rPr lang="cs-CZ" dirty="0" smtClean="0"/>
              <a:t>P2P</a:t>
            </a:r>
          </a:p>
          <a:p>
            <a:pPr lvl="1"/>
            <a:r>
              <a:rPr lang="cs-CZ" dirty="0" err="1" smtClean="0"/>
              <a:t>Card</a:t>
            </a:r>
            <a:r>
              <a:rPr lang="cs-CZ" dirty="0" smtClean="0"/>
              <a:t> </a:t>
            </a:r>
            <a:r>
              <a:rPr lang="cs-CZ" dirty="0" err="1" smtClean="0"/>
              <a:t>Emulation</a:t>
            </a:r>
            <a:endParaRPr lang="cs-CZ" dirty="0" smtClean="0"/>
          </a:p>
          <a:p>
            <a:pPr lvl="1"/>
            <a:r>
              <a:rPr lang="cs-CZ" dirty="0" smtClean="0"/>
              <a:t>NFC </a:t>
            </a:r>
            <a:r>
              <a:rPr lang="cs-CZ" dirty="0" err="1" smtClean="0"/>
              <a:t>Read</a:t>
            </a:r>
            <a:r>
              <a:rPr lang="cs-CZ" dirty="0" smtClean="0"/>
              <a:t>/</a:t>
            </a:r>
            <a:r>
              <a:rPr lang="cs-CZ" smtClean="0"/>
              <a:t>Write</a:t>
            </a:r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470578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639</Words>
  <Application>Microsoft Office PowerPoint</Application>
  <PresentationFormat>Předvádění na obrazovce (4:3)</PresentationFormat>
  <Paragraphs>112</Paragraphs>
  <Slides>26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Systémová integrace RFID &amp; Internet of Things</vt:lpstr>
      <vt:lpstr>Internet of Things</vt:lpstr>
      <vt:lpstr>Internet of Things – Internet věcí</vt:lpstr>
      <vt:lpstr>IoT</vt:lpstr>
      <vt:lpstr>Web of things</vt:lpstr>
      <vt:lpstr>Web of things</vt:lpstr>
      <vt:lpstr>Internet of Things</vt:lpstr>
      <vt:lpstr>RTLS</vt:lpstr>
      <vt:lpstr>NFC</vt:lpstr>
      <vt:lpstr>RFID Tag and Reader</vt:lpstr>
      <vt:lpstr>RFID tag</vt:lpstr>
      <vt:lpstr>Tagy</vt:lpstr>
      <vt:lpstr>Tagy</vt:lpstr>
      <vt:lpstr>Snímek 14</vt:lpstr>
      <vt:lpstr>Čtečka RFID</vt:lpstr>
      <vt:lpstr>RFID čtečka a RFID tiskárna</vt:lpstr>
      <vt:lpstr>RFID middleware</vt:lpstr>
      <vt:lpstr>Aplikace RFID</vt:lpstr>
      <vt:lpstr>RFID</vt:lpstr>
      <vt:lpstr>Architektura GS1</vt:lpstr>
      <vt:lpstr>EPCglobal standardizace</vt:lpstr>
      <vt:lpstr>Uplatnění</vt:lpstr>
      <vt:lpstr>Snímek 23</vt:lpstr>
      <vt:lpstr>NFC</vt:lpstr>
      <vt:lpstr>Shrnutí</vt:lpstr>
      <vt:lpstr>Shrnjutí: trendy 2012-2014</vt:lpstr>
    </vt:vector>
  </TitlesOfParts>
  <Company>VŠB TU Ostrava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Systémová integrace</dc:title>
  <dc:creator>Danel</dc:creator>
  <cp:lastModifiedBy>bur50</cp:lastModifiedBy>
  <cp:revision>85</cp:revision>
  <dcterms:created xsi:type="dcterms:W3CDTF">2009-08-26T07:52:45Z</dcterms:created>
  <dcterms:modified xsi:type="dcterms:W3CDTF">2014-12-11T15:48:29Z</dcterms:modified>
</cp:coreProperties>
</file>